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75" r:id="rId5"/>
    <p:sldId id="268" r:id="rId6"/>
    <p:sldId id="269" r:id="rId7"/>
    <p:sldId id="273" r:id="rId8"/>
    <p:sldId id="272" r:id="rId9"/>
    <p:sldId id="274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51C53-6570-439A-9A4F-0DDF3983F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7F0B0A-08E9-4BB6-A6D9-3C939A8D9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B307D1-5098-44F2-A84A-4218D10A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354F-FC03-4D65-BCF5-80105B102E12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A205F3-BCD9-4018-B44F-4121A8EC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1A76E1-394D-4672-B50C-42DA11B0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CCF-1DB9-4D04-989E-061DBCE9D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5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82DBA-C076-4E5B-8E0D-83D7AB568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AEC1CA-78AE-4412-B977-5A256A6F3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6E182D-DA16-409C-B648-80678110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354F-FC03-4D65-BCF5-80105B102E12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72FF3A-D399-4E29-BDB3-B207ECD2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67B0B0-B0FE-46A5-B6CE-4DBD70F2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CCF-1DB9-4D04-989E-061DBCE9D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2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8F8CC90-6268-46F7-A5CA-E73241FBF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D9A2400-FEB4-4151-BD3E-E67BA6075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5F1DBD-997E-4417-BDB9-62621851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354F-FC03-4D65-BCF5-80105B102E12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B8FEB9-D77D-4DDB-84CA-17CFDE57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0C1CA3-381F-496A-9F4D-7475B4F8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CCF-1DB9-4D04-989E-061DBCE9D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6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E1748-C5E0-41FB-BD1B-DF15BC26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2AF701-0EF1-4B4F-A5F6-06F635F24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8D12D7-C811-42B6-BD18-68F1587C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354F-FC03-4D65-BCF5-80105B102E12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C7E45C-A8C8-4C5B-8A06-E3CAF1AB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2B218C-242A-46CB-A85E-21566267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CCF-1DB9-4D04-989E-061DBCE9D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9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883A6-EF1A-45C1-A054-30F5E24F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A9AC54-B530-4402-9B9A-91A0934CC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33CD7A-4DD9-4AD4-AC75-4027C165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354F-FC03-4D65-BCF5-80105B102E12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F50CC0-FB35-4DBC-B7AD-0EC6B6E0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B930C6-6D27-412E-99D0-CE9BBC53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CCF-1DB9-4D04-989E-061DBCE9D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6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D799C-D6CC-499D-AFCE-1C910C67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CB294-2140-4269-9DBC-CAB5246B1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D4512C-1A18-42A1-824B-14E8F6C09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37A309-4196-439A-A350-16B29B8A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354F-FC03-4D65-BCF5-80105B102E12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13582E-1891-4386-A371-233AB50C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AC8A00-7382-4B6A-9659-1E044940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CCF-1DB9-4D04-989E-061DBCE9D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5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0DDDE-ABED-495D-B597-56111248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30841C-0604-4D2A-B4AD-5DB28D7A5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4BAA28-127F-4613-A044-E9ACC5932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96E3477-F5FA-492B-8757-02257DAE1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448D1FF-97F7-4A05-8EA2-EF2CF1A22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B8C737C-7C94-488F-8ECF-CA81C17F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354F-FC03-4D65-BCF5-80105B102E12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D11CE65-6283-46F9-954C-CE9B2E8B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EDC494-5723-4EB0-A205-39B7195D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CCF-1DB9-4D04-989E-061DBCE9D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4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2867A7-F50F-471B-84CC-357F6172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9E6C26-07F4-4ECF-8ADB-5025C207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354F-FC03-4D65-BCF5-80105B102E12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FBF2A3-8AF7-4488-8EE3-8D78A5DB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FBA0E7-C778-4A56-894F-156BCA88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CCF-1DB9-4D04-989E-061DBCE9D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6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B353912-A21E-4F63-94C7-6ABD66DD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354F-FC03-4D65-BCF5-80105B102E12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7B0F0D-8968-4A1F-BDAF-E5D74801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269C08-9E66-486C-9258-82E0B5DE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CCF-1DB9-4D04-989E-061DBCE9D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5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3B7E6-D659-4F55-9D0B-E2067CF1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6692EC-31B4-4580-8942-6DF88B771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50AFB8-5802-4D97-B8F4-2E3BE38F5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CCABCB-1FF9-4FE8-86BF-C48ADEB0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354F-FC03-4D65-BCF5-80105B102E12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865571-9AF3-44D6-A290-3F079CAB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3B92E2-B9A6-4985-9E28-858956F8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CCF-1DB9-4D04-989E-061DBCE9D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9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ADBC0-840C-4D42-BAD9-F5B867E3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EA30BAF-27A4-40C3-B1B2-322F7887B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A88A8B-B2C9-4486-81DF-E12DF26CA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4FBD2A-C816-44EF-902B-F1CDB3DF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354F-FC03-4D65-BCF5-80105B102E12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E392F2-0E2E-4D9B-985A-441E6350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E8000F-3781-49F2-893F-259D409A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7CCF-1DB9-4D04-989E-061DBCE9D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7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7BA31B2-68FC-49CA-9816-DDC8DC6F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01B5F8-D56A-4B41-9F1B-7C1732B00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EBAED1-9FDA-408F-A1E6-E6B383ACE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8354F-FC03-4D65-BCF5-80105B102E12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379DE6-DDC5-4763-B846-1DB24B687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7BA0B8-8D5D-4F32-A01B-DEDF92EA4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D7CCF-1DB9-4D04-989E-061DBCE9D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0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mailto:kaca@svetoplavci.cz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://www.svetoplavci.cz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D647D0D-7611-4ADA-906C-A78D604935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198" b="-22995"/>
          <a:stretch/>
        </p:blipFill>
        <p:spPr>
          <a:xfrm>
            <a:off x="9219604" y="942011"/>
            <a:ext cx="2734635" cy="595864"/>
          </a:xfrm>
          <a:prstGeom prst="rect">
            <a:avLst/>
          </a:prstGeom>
        </p:spPr>
      </p:pic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A2530290-FFE4-4F8E-8C27-CA436D0E3F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" y="3471226"/>
            <a:ext cx="2179606" cy="30807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6A8CED-43D2-41E4-B09B-196AA7BA81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438"/>
          <a:stretch/>
        </p:blipFill>
        <p:spPr>
          <a:xfrm>
            <a:off x="9292372" y="1580741"/>
            <a:ext cx="2705543" cy="49130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19D31490-B4A5-4326-8DAC-1EE347725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8281" y="6361942"/>
            <a:ext cx="2272353" cy="380004"/>
          </a:xfrm>
        </p:spPr>
        <p:txBody>
          <a:bodyPr anchor="b">
            <a:normAutofit/>
          </a:bodyPr>
          <a:lstStyle/>
          <a:p>
            <a:pPr algn="r"/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…škola pro Třeboň</a:t>
            </a:r>
          </a:p>
        </p:txBody>
      </p:sp>
      <p:pic>
        <p:nvPicPr>
          <p:cNvPr id="2" name="úvod Kateřina Parvonič">
            <a:hlinkClick r:id="" action="ppaction://media"/>
            <a:extLst>
              <a:ext uri="{FF2B5EF4-FFF2-40B4-BE49-F238E27FC236}">
                <a16:creationId xmlns:a16="http://schemas.microsoft.com/office/drawing/2014/main" id="{D203A83F-0667-45F4-B0E4-71535A1031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04448" y="4676711"/>
            <a:ext cx="1413539" cy="14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D647D0D-7611-4ADA-906C-A78D604935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9198" b="-22995"/>
          <a:stretch/>
        </p:blipFill>
        <p:spPr>
          <a:xfrm>
            <a:off x="4490693" y="6245640"/>
            <a:ext cx="2734635" cy="5958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6A8CED-43D2-41E4-B09B-196AA7BA8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438"/>
          <a:stretch/>
        </p:blipFill>
        <p:spPr>
          <a:xfrm>
            <a:off x="7226013" y="6244536"/>
            <a:ext cx="2705543" cy="49130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19D31490-B4A5-4326-8DAC-1EE347725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8281" y="6361942"/>
            <a:ext cx="2272353" cy="380004"/>
          </a:xfrm>
        </p:spPr>
        <p:txBody>
          <a:bodyPr anchor="b">
            <a:normAutofit/>
          </a:bodyPr>
          <a:lstStyle/>
          <a:p>
            <a:pPr algn="r"/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…škola pro Třeboň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5D7777-0408-4878-A872-4B12F3B89C9D}"/>
              </a:ext>
            </a:extLst>
          </p:cNvPr>
          <p:cNvSpPr txBox="1"/>
          <p:nvPr/>
        </p:nvSpPr>
        <p:spPr>
          <a:xfrm>
            <a:off x="9416642" y="582314"/>
            <a:ext cx="28061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dirty="0">
                <a:solidFill>
                  <a:schemeClr val="accent5">
                    <a:lumMod val="50000"/>
                  </a:schemeClr>
                </a:solidFill>
              </a:rPr>
              <a:t>POTŘEBUJETE VĚDĚT VÍC?</a:t>
            </a:r>
            <a:endParaRPr lang="en-GB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823768-D476-4FCC-A397-896766A45367}"/>
              </a:ext>
            </a:extLst>
          </p:cNvPr>
          <p:cNvSpPr txBox="1"/>
          <p:nvPr/>
        </p:nvSpPr>
        <p:spPr>
          <a:xfrm>
            <a:off x="1703616" y="91457"/>
            <a:ext cx="3428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27.3. Vše, co jste chtěli vědět o ZŠ </a:t>
            </a:r>
            <a:r>
              <a:rPr lang="cs-CZ" sz="2400" b="1" dirty="0" err="1">
                <a:solidFill>
                  <a:srgbClr val="FF0000"/>
                </a:solidFill>
              </a:rPr>
              <a:t>Světoplavci</a:t>
            </a: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živě na našem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facebooku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      	od 20:30</a:t>
            </a:r>
          </a:p>
          <a:p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711401-6618-4F85-ADC7-13DB96782F61}"/>
              </a:ext>
            </a:extLst>
          </p:cNvPr>
          <p:cNvSpPr txBox="1"/>
          <p:nvPr/>
        </p:nvSpPr>
        <p:spPr>
          <a:xfrm>
            <a:off x="5412471" y="1274811"/>
            <a:ext cx="3018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Sledujte náš </a:t>
            </a:r>
            <a:r>
              <a:rPr lang="cs-CZ" sz="2400" b="1" dirty="0" err="1">
                <a:solidFill>
                  <a:srgbClr val="FF0000"/>
                </a:solidFill>
              </a:rPr>
              <a:t>facebook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pro oznámení o dalších plánovaných akcích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359EF91-1C7D-4262-9B43-B95A6654AEFF}"/>
              </a:ext>
            </a:extLst>
          </p:cNvPr>
          <p:cNvSpPr txBox="1"/>
          <p:nvPr/>
        </p:nvSpPr>
        <p:spPr>
          <a:xfrm>
            <a:off x="131994" y="3566880"/>
            <a:ext cx="3143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ozvěte se nám individuálně, rády si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skypneme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, zavoláme nebo napíšeme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kaca@svetoplavci.cz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604 973 060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skype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kaca.hor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otřebujete vědět víc">
            <a:hlinkClick r:id="" action="ppaction://media"/>
            <a:extLst>
              <a:ext uri="{FF2B5EF4-FFF2-40B4-BE49-F238E27FC236}">
                <a16:creationId xmlns:a16="http://schemas.microsoft.com/office/drawing/2014/main" id="{7C5ACFFA-8028-4ECB-B0AD-B4555DD9C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52409" y="4880278"/>
            <a:ext cx="1309533" cy="13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0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D647D0D-7611-4ADA-906C-A78D604935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9198" b="-22995"/>
          <a:stretch/>
        </p:blipFill>
        <p:spPr>
          <a:xfrm>
            <a:off x="4490693" y="6245640"/>
            <a:ext cx="2734635" cy="5958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6A8CED-43D2-41E4-B09B-196AA7BA8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438"/>
          <a:stretch/>
        </p:blipFill>
        <p:spPr>
          <a:xfrm>
            <a:off x="7226013" y="6244536"/>
            <a:ext cx="2705543" cy="49130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19D31490-B4A5-4326-8DAC-1EE347725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8281" y="6361942"/>
            <a:ext cx="2272353" cy="380004"/>
          </a:xfrm>
        </p:spPr>
        <p:txBody>
          <a:bodyPr anchor="b">
            <a:normAutofit/>
          </a:bodyPr>
          <a:lstStyle/>
          <a:p>
            <a:pPr algn="r"/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…škola pro Třeboň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5D7777-0408-4878-A872-4B12F3B89C9D}"/>
              </a:ext>
            </a:extLst>
          </p:cNvPr>
          <p:cNvSpPr txBox="1"/>
          <p:nvPr/>
        </p:nvSpPr>
        <p:spPr>
          <a:xfrm>
            <a:off x="9561366" y="876586"/>
            <a:ext cx="28061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dirty="0">
                <a:solidFill>
                  <a:schemeClr val="accent5">
                    <a:lumMod val="50000"/>
                  </a:schemeClr>
                </a:solidFill>
              </a:rPr>
              <a:t>KDO ŠKOLU ZAKLÁDÁ</a:t>
            </a:r>
            <a:endParaRPr lang="en-GB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823768-D476-4FCC-A397-896766A45367}"/>
              </a:ext>
            </a:extLst>
          </p:cNvPr>
          <p:cNvSpPr txBox="1"/>
          <p:nvPr/>
        </p:nvSpPr>
        <p:spPr>
          <a:xfrm>
            <a:off x="1511291" y="258411"/>
            <a:ext cx="3723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S.R.O. s jediným vlastníkem, </a:t>
            </a:r>
          </a:p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Kateřinou Parvonič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711401-6618-4F85-ADC7-13DB96782F61}"/>
              </a:ext>
            </a:extLst>
          </p:cNvPr>
          <p:cNvSpPr txBox="1"/>
          <p:nvPr/>
        </p:nvSpPr>
        <p:spPr>
          <a:xfrm>
            <a:off x="5481626" y="1413311"/>
            <a:ext cx="2948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Naším cílem je měnit české školství skrze konkrétní ověřené postupy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359EF91-1C7D-4262-9B43-B95A6654AEFF}"/>
              </a:ext>
            </a:extLst>
          </p:cNvPr>
          <p:cNvSpPr txBox="1"/>
          <p:nvPr/>
        </p:nvSpPr>
        <p:spPr>
          <a:xfrm>
            <a:off x="125734" y="3187271"/>
            <a:ext cx="3143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K. Parvonič – ředitelka</a:t>
            </a:r>
          </a:p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E. Marvanová – učitelka</a:t>
            </a:r>
          </a:p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J. Paštiková – volnočasová pedagožka</a:t>
            </a:r>
          </a:p>
          <a:p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+</a:t>
            </a:r>
          </a:p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rodilý mluvčí</a:t>
            </a:r>
          </a:p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další učitel 1. stupně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Kdo školu zakládá">
            <a:hlinkClick r:id="" action="ppaction://media"/>
            <a:extLst>
              <a:ext uri="{FF2B5EF4-FFF2-40B4-BE49-F238E27FC236}">
                <a16:creationId xmlns:a16="http://schemas.microsoft.com/office/drawing/2014/main" id="{37098D69-28A4-4B5C-8E15-AA65CC496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8068" y="4463359"/>
            <a:ext cx="1688198" cy="16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D647D0D-7611-4ADA-906C-A78D604935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9198" b="-22995"/>
          <a:stretch/>
        </p:blipFill>
        <p:spPr>
          <a:xfrm>
            <a:off x="4490693" y="6245640"/>
            <a:ext cx="2734635" cy="5958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6A8CED-43D2-41E4-B09B-196AA7BA8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438"/>
          <a:stretch/>
        </p:blipFill>
        <p:spPr>
          <a:xfrm>
            <a:off x="7226013" y="6244536"/>
            <a:ext cx="2705543" cy="49130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19D31490-B4A5-4326-8DAC-1EE347725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8281" y="6361942"/>
            <a:ext cx="2272353" cy="380004"/>
          </a:xfrm>
        </p:spPr>
        <p:txBody>
          <a:bodyPr anchor="b">
            <a:normAutofit/>
          </a:bodyPr>
          <a:lstStyle/>
          <a:p>
            <a:pPr algn="r"/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…škola pro Třeboň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5D7777-0408-4878-A872-4B12F3B89C9D}"/>
              </a:ext>
            </a:extLst>
          </p:cNvPr>
          <p:cNvSpPr txBox="1"/>
          <p:nvPr/>
        </p:nvSpPr>
        <p:spPr>
          <a:xfrm>
            <a:off x="9416642" y="582314"/>
            <a:ext cx="28061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dirty="0">
                <a:solidFill>
                  <a:schemeClr val="accent5">
                    <a:lumMod val="50000"/>
                  </a:schemeClr>
                </a:solidFill>
              </a:rPr>
              <a:t>PRAKTICKÉ INFORMACE</a:t>
            </a:r>
            <a:endParaRPr lang="en-GB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823768-D476-4FCC-A397-896766A45367}"/>
              </a:ext>
            </a:extLst>
          </p:cNvPr>
          <p:cNvSpPr txBox="1"/>
          <p:nvPr/>
        </p:nvSpPr>
        <p:spPr>
          <a:xfrm>
            <a:off x="1757667" y="258411"/>
            <a:ext cx="3476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zápis 30.4.2020</a:t>
            </a:r>
          </a:p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Kdykoli mezi 13 a 17h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711401-6618-4F85-ADC7-13DB96782F61}"/>
              </a:ext>
            </a:extLst>
          </p:cNvPr>
          <p:cNvSpPr txBox="1"/>
          <p:nvPr/>
        </p:nvSpPr>
        <p:spPr>
          <a:xfrm>
            <a:off x="5725049" y="1274811"/>
            <a:ext cx="2705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V budově bývalé ZUŠ, v bráně na náměstí, adresa Hradební 24, Třeboň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359EF91-1C7D-4262-9B43-B95A6654AEFF}"/>
              </a:ext>
            </a:extLst>
          </p:cNvPr>
          <p:cNvSpPr txBox="1"/>
          <p:nvPr/>
        </p:nvSpPr>
        <p:spPr>
          <a:xfrm>
            <a:off x="-37985" y="3042176"/>
            <a:ext cx="37991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již od 1.4. můžete vyplňovat na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www.svetoplavci.cz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 zápisový formulář, 	 abyste svému dítěti zajistili místo v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PRO AKTUÁLNÍ INFORMACE SLEDUJTE facebook.com/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svetoplavci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raktické informace">
            <a:hlinkClick r:id="" action="ppaction://media"/>
            <a:extLst>
              <a:ext uri="{FF2B5EF4-FFF2-40B4-BE49-F238E27FC236}">
                <a16:creationId xmlns:a16="http://schemas.microsoft.com/office/drawing/2014/main" id="{DE7F4C2A-8511-460F-9FBF-EFCDE9A770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85502" y="4793315"/>
            <a:ext cx="1311336" cy="13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D647D0D-7611-4ADA-906C-A78D604935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9198" b="-22995"/>
          <a:stretch/>
        </p:blipFill>
        <p:spPr>
          <a:xfrm>
            <a:off x="4490693" y="6245640"/>
            <a:ext cx="2734635" cy="5958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6A8CED-43D2-41E4-B09B-196AA7BA8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438"/>
          <a:stretch/>
        </p:blipFill>
        <p:spPr>
          <a:xfrm>
            <a:off x="7226013" y="6244536"/>
            <a:ext cx="2705543" cy="49130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19D31490-B4A5-4326-8DAC-1EE347725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8281" y="6361942"/>
            <a:ext cx="2272353" cy="380004"/>
          </a:xfrm>
        </p:spPr>
        <p:txBody>
          <a:bodyPr anchor="b">
            <a:normAutofit/>
          </a:bodyPr>
          <a:lstStyle/>
          <a:p>
            <a:pPr algn="r"/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…škola pro Třeboň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5D7777-0408-4878-A872-4B12F3B89C9D}"/>
              </a:ext>
            </a:extLst>
          </p:cNvPr>
          <p:cNvSpPr txBox="1"/>
          <p:nvPr/>
        </p:nvSpPr>
        <p:spPr>
          <a:xfrm>
            <a:off x="9416642" y="582314"/>
            <a:ext cx="2806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dirty="0">
                <a:solidFill>
                  <a:schemeClr val="accent5">
                    <a:lumMod val="50000"/>
                  </a:schemeClr>
                </a:solidFill>
              </a:rPr>
              <a:t>JAK SE SVĚTOPLAVCI UČÍ</a:t>
            </a:r>
            <a:endParaRPr lang="en-GB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823768-D476-4FCC-A397-896766A45367}"/>
              </a:ext>
            </a:extLst>
          </p:cNvPr>
          <p:cNvSpPr txBox="1"/>
          <p:nvPr/>
        </p:nvSpPr>
        <p:spPr>
          <a:xfrm>
            <a:off x="114520" y="2694152"/>
            <a:ext cx="2889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Místo třídy parta šesti kamarádů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Důraz na morální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hodnotový rozvoj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711401-6618-4F85-ADC7-13DB96782F61}"/>
              </a:ext>
            </a:extLst>
          </p:cNvPr>
          <p:cNvSpPr txBox="1"/>
          <p:nvPr/>
        </p:nvSpPr>
        <p:spPr>
          <a:xfrm>
            <a:off x="2160589" y="128501"/>
            <a:ext cx="2948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1 učitel na max. 12 dětí</a:t>
            </a:r>
          </a:p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Učení v reálných situacích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359EF91-1C7D-4262-9B43-B95A6654AEFF}"/>
              </a:ext>
            </a:extLst>
          </p:cNvPr>
          <p:cNvSpPr txBox="1"/>
          <p:nvPr/>
        </p:nvSpPr>
        <p:spPr>
          <a:xfrm>
            <a:off x="114028" y="4163848"/>
            <a:ext cx="3547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Prožívání rytmu roku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Důraz na podporu zdravého životního stylu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Dítě sestavuje vlastní rozvrh a plán učení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Aktivní podíl na životě místní komunity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2793ABB-4B0F-4660-8F4C-D6238062A314}"/>
              </a:ext>
            </a:extLst>
          </p:cNvPr>
          <p:cNvSpPr txBox="1"/>
          <p:nvPr/>
        </p:nvSpPr>
        <p:spPr>
          <a:xfrm>
            <a:off x="5589859" y="1024653"/>
            <a:ext cx="2805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Předměty s kontextem: Má cesta, Badatelna, Náš tým, Kdo jsem, Projekty, Za obzor, Svět, Ke kořenům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jak se Světoplavci učí">
            <a:hlinkClick r:id="" action="ppaction://media"/>
            <a:extLst>
              <a:ext uri="{FF2B5EF4-FFF2-40B4-BE49-F238E27FC236}">
                <a16:creationId xmlns:a16="http://schemas.microsoft.com/office/drawing/2014/main" id="{8DDBDF30-6F7E-4C19-BB74-484A3A90CF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9054" y="4796882"/>
            <a:ext cx="1309534" cy="13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D647D0D-7611-4ADA-906C-A78D604935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9198" b="-22995"/>
          <a:stretch/>
        </p:blipFill>
        <p:spPr>
          <a:xfrm>
            <a:off x="4490693" y="6245640"/>
            <a:ext cx="2734635" cy="5958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6A8CED-43D2-41E4-B09B-196AA7BA8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438"/>
          <a:stretch/>
        </p:blipFill>
        <p:spPr>
          <a:xfrm>
            <a:off x="7226013" y="6244536"/>
            <a:ext cx="2705543" cy="49130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19D31490-B4A5-4326-8DAC-1EE347725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8281" y="6361942"/>
            <a:ext cx="2272353" cy="380004"/>
          </a:xfrm>
        </p:spPr>
        <p:txBody>
          <a:bodyPr anchor="b">
            <a:normAutofit/>
          </a:bodyPr>
          <a:lstStyle/>
          <a:p>
            <a:pPr algn="r"/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…škola pro Třeboň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5D7777-0408-4878-A872-4B12F3B89C9D}"/>
              </a:ext>
            </a:extLst>
          </p:cNvPr>
          <p:cNvSpPr txBox="1"/>
          <p:nvPr/>
        </p:nvSpPr>
        <p:spPr>
          <a:xfrm>
            <a:off x="9416642" y="582314"/>
            <a:ext cx="2806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dirty="0">
                <a:solidFill>
                  <a:schemeClr val="accent5">
                    <a:lumMod val="50000"/>
                  </a:schemeClr>
                </a:solidFill>
              </a:rPr>
              <a:t>JAK BUDE VYPADAT ŠKOLNÍ TÝDEN</a:t>
            </a:r>
            <a:endParaRPr lang="en-GB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823768-D476-4FCC-A397-896766A45367}"/>
              </a:ext>
            </a:extLst>
          </p:cNvPr>
          <p:cNvSpPr txBox="1"/>
          <p:nvPr/>
        </p:nvSpPr>
        <p:spPr>
          <a:xfrm>
            <a:off x="1511291" y="258411"/>
            <a:ext cx="372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Část pevných bloků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711401-6618-4F85-ADC7-13DB96782F61}"/>
              </a:ext>
            </a:extLst>
          </p:cNvPr>
          <p:cNvSpPr txBox="1"/>
          <p:nvPr/>
        </p:nvSpPr>
        <p:spPr>
          <a:xfrm>
            <a:off x="5481626" y="1413311"/>
            <a:ext cx="2948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Děti si volí výběrové programy, plánují týmové a individuální aktivity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359EF91-1C7D-4262-9B43-B95A6654AEFF}"/>
              </a:ext>
            </a:extLst>
          </p:cNvPr>
          <p:cNvSpPr txBox="1"/>
          <p:nvPr/>
        </p:nvSpPr>
        <p:spPr>
          <a:xfrm>
            <a:off x="126496" y="2950185"/>
            <a:ext cx="31432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čas pro týmy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denně pohybové aktivity dle volby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50% času týdně mimo budovu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čas na samostudium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vedení ke zdravému stravování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výuka v reálných situacích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jak bude vypadat týden ">
            <a:hlinkClick r:id="" action="ppaction://media"/>
            <a:extLst>
              <a:ext uri="{FF2B5EF4-FFF2-40B4-BE49-F238E27FC236}">
                <a16:creationId xmlns:a16="http://schemas.microsoft.com/office/drawing/2014/main" id="{407FE5C7-5442-4AFA-BBD7-21A64158C8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69859" y="5092534"/>
            <a:ext cx="1183152" cy="11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D647D0D-7611-4ADA-906C-A78D604935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9198" b="-22995"/>
          <a:stretch/>
        </p:blipFill>
        <p:spPr>
          <a:xfrm>
            <a:off x="4490693" y="6245640"/>
            <a:ext cx="2734635" cy="5958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6A8CED-43D2-41E4-B09B-196AA7BA8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438"/>
          <a:stretch/>
        </p:blipFill>
        <p:spPr>
          <a:xfrm>
            <a:off x="7226013" y="6244536"/>
            <a:ext cx="2705543" cy="49130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19D31490-B4A5-4326-8DAC-1EE347725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8281" y="6361942"/>
            <a:ext cx="2272353" cy="380004"/>
          </a:xfrm>
        </p:spPr>
        <p:txBody>
          <a:bodyPr anchor="b">
            <a:normAutofit/>
          </a:bodyPr>
          <a:lstStyle/>
          <a:p>
            <a:pPr algn="r"/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…škola pro Třeboň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5D7777-0408-4878-A872-4B12F3B89C9D}"/>
              </a:ext>
            </a:extLst>
          </p:cNvPr>
          <p:cNvSpPr txBox="1"/>
          <p:nvPr/>
        </p:nvSpPr>
        <p:spPr>
          <a:xfrm>
            <a:off x="9416642" y="582314"/>
            <a:ext cx="2806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dirty="0">
                <a:solidFill>
                  <a:schemeClr val="accent5">
                    <a:lumMod val="50000"/>
                  </a:schemeClr>
                </a:solidFill>
              </a:rPr>
              <a:t>JAK BUDE VYPADAT ŠKOLNÍ ROK</a:t>
            </a:r>
            <a:endParaRPr lang="en-GB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823768-D476-4FCC-A397-896766A45367}"/>
              </a:ext>
            </a:extLst>
          </p:cNvPr>
          <p:cNvSpPr txBox="1"/>
          <p:nvPr/>
        </p:nvSpPr>
        <p:spPr>
          <a:xfrm>
            <a:off x="1757667" y="258411"/>
            <a:ext cx="3476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dvouměsíční cykly plánované dětmi s podporou komunity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711401-6618-4F85-ADC7-13DB96782F61}"/>
              </a:ext>
            </a:extLst>
          </p:cNvPr>
          <p:cNvSpPr txBox="1"/>
          <p:nvPr/>
        </p:nvSpPr>
        <p:spPr>
          <a:xfrm>
            <a:off x="5725049" y="1274811"/>
            <a:ext cx="2705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Pravidelná setkání rodič – dítě – učitel vedená dítětem (plánování a hodnocení)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359EF91-1C7D-4262-9B43-B95A6654AEFF}"/>
              </a:ext>
            </a:extLst>
          </p:cNvPr>
          <p:cNvSpPr txBox="1"/>
          <p:nvPr/>
        </p:nvSpPr>
        <p:spPr>
          <a:xfrm>
            <a:off x="131994" y="3566880"/>
            <a:ext cx="31432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práce s rytmem roku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výuka v projektech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průběžné ověřování portfoliem a produkty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výlety, výpravy, expedice běžnou součástí výuky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školní rok">
            <a:hlinkClick r:id="" action="ppaction://media"/>
            <a:extLst>
              <a:ext uri="{FF2B5EF4-FFF2-40B4-BE49-F238E27FC236}">
                <a16:creationId xmlns:a16="http://schemas.microsoft.com/office/drawing/2014/main" id="{A6E4B338-41A7-42B5-80FA-2ED3380B7E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70556" y="4966152"/>
            <a:ext cx="1309534" cy="13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D647D0D-7611-4ADA-906C-A78D604935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9198" b="-22995"/>
          <a:stretch/>
        </p:blipFill>
        <p:spPr>
          <a:xfrm>
            <a:off x="4490693" y="6245640"/>
            <a:ext cx="2734635" cy="5958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6A8CED-43D2-41E4-B09B-196AA7BA8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438"/>
          <a:stretch/>
        </p:blipFill>
        <p:spPr>
          <a:xfrm>
            <a:off x="7226013" y="6244536"/>
            <a:ext cx="2705543" cy="49130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19D31490-B4A5-4326-8DAC-1EE347725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8281" y="6361942"/>
            <a:ext cx="2272353" cy="380004"/>
          </a:xfrm>
        </p:spPr>
        <p:txBody>
          <a:bodyPr anchor="b">
            <a:normAutofit/>
          </a:bodyPr>
          <a:lstStyle/>
          <a:p>
            <a:pPr algn="r"/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…škola pro Třeboň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5D7777-0408-4878-A872-4B12F3B89C9D}"/>
              </a:ext>
            </a:extLst>
          </p:cNvPr>
          <p:cNvSpPr txBox="1"/>
          <p:nvPr/>
        </p:nvSpPr>
        <p:spPr>
          <a:xfrm>
            <a:off x="9416642" y="582314"/>
            <a:ext cx="28061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dirty="0">
                <a:solidFill>
                  <a:schemeClr val="accent5">
                    <a:lumMod val="50000"/>
                  </a:schemeClr>
                </a:solidFill>
              </a:rPr>
              <a:t>KOLIK STOJÍ SVĚTOPLAVCI</a:t>
            </a:r>
            <a:endParaRPr lang="en-GB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823768-D476-4FCC-A397-896766A45367}"/>
              </a:ext>
            </a:extLst>
          </p:cNvPr>
          <p:cNvSpPr txBox="1"/>
          <p:nvPr/>
        </p:nvSpPr>
        <p:spPr>
          <a:xfrm>
            <a:off x="1808231" y="133359"/>
            <a:ext cx="3476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Speciální školné pro 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domškoláky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, tedy děti v domácím a rozšířeném domácím vzdělávání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711401-6618-4F85-ADC7-13DB96782F61}"/>
              </a:ext>
            </a:extLst>
          </p:cNvPr>
          <p:cNvSpPr txBox="1"/>
          <p:nvPr/>
        </p:nvSpPr>
        <p:spPr>
          <a:xfrm>
            <a:off x="5412471" y="1274811"/>
            <a:ext cx="30180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3900,-/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měs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. pro zápis 2020 </a:t>
            </a:r>
          </a:p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částka je garantovaná po 3 roky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359EF91-1C7D-4262-9B43-B95A6654AEFF}"/>
              </a:ext>
            </a:extLst>
          </p:cNvPr>
          <p:cNvSpPr txBox="1"/>
          <p:nvPr/>
        </p:nvSpPr>
        <p:spPr>
          <a:xfrm>
            <a:off x="45971" y="3252809"/>
            <a:ext cx="31432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slevy pro sourozence (ve škole i školce)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Školné zahrnuje pomůcky, materiály, literaturu, výpravy, výlety i expedice – jde o konečnou částku za veškeré aktivity školy 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kolik stojí Světoplavci">
            <a:hlinkClick r:id="" action="ppaction://media"/>
            <a:extLst>
              <a:ext uri="{FF2B5EF4-FFF2-40B4-BE49-F238E27FC236}">
                <a16:creationId xmlns:a16="http://schemas.microsoft.com/office/drawing/2014/main" id="{6F9D5B17-DCA6-4B5A-8D3C-D0392512F9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4185" y="5100480"/>
            <a:ext cx="1132915" cy="11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D647D0D-7611-4ADA-906C-A78D604935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9198" b="-22995"/>
          <a:stretch/>
        </p:blipFill>
        <p:spPr>
          <a:xfrm>
            <a:off x="4490693" y="6245640"/>
            <a:ext cx="2734635" cy="5958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6A8CED-43D2-41E4-B09B-196AA7BA8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438"/>
          <a:stretch/>
        </p:blipFill>
        <p:spPr>
          <a:xfrm>
            <a:off x="7226013" y="6244536"/>
            <a:ext cx="2705543" cy="49130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19D31490-B4A5-4326-8DAC-1EE347725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8281" y="6361942"/>
            <a:ext cx="2272353" cy="380004"/>
          </a:xfrm>
        </p:spPr>
        <p:txBody>
          <a:bodyPr anchor="b">
            <a:normAutofit/>
          </a:bodyPr>
          <a:lstStyle/>
          <a:p>
            <a:pPr algn="r"/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…škola pro Třeboň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5D7777-0408-4878-A872-4B12F3B89C9D}"/>
              </a:ext>
            </a:extLst>
          </p:cNvPr>
          <p:cNvSpPr txBox="1"/>
          <p:nvPr/>
        </p:nvSpPr>
        <p:spPr>
          <a:xfrm>
            <a:off x="9082876" y="258411"/>
            <a:ext cx="31245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dirty="0">
                <a:solidFill>
                  <a:schemeClr val="accent5">
                    <a:lumMod val="50000"/>
                  </a:schemeClr>
                </a:solidFill>
              </a:rPr>
              <a:t>   POKUD</a:t>
            </a:r>
          </a:p>
          <a:p>
            <a:r>
              <a:rPr lang="cs-CZ" sz="3400" b="1" dirty="0">
                <a:solidFill>
                  <a:schemeClr val="accent5">
                    <a:lumMod val="50000"/>
                  </a:schemeClr>
                </a:solidFill>
              </a:rPr>
              <a:t> PLÁNUJETE DOMŠKOLÁCTVÍ</a:t>
            </a:r>
            <a:endParaRPr lang="en-GB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823768-D476-4FCC-A397-896766A45367}"/>
              </a:ext>
            </a:extLst>
          </p:cNvPr>
          <p:cNvSpPr txBox="1"/>
          <p:nvPr/>
        </p:nvSpPr>
        <p:spPr>
          <a:xfrm>
            <a:off x="1757667" y="258411"/>
            <a:ext cx="3476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Pouze přezkoušení: 2200,- Kč ročně; formou aktivit nad portfoliem dítěte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711401-6618-4F85-ADC7-13DB96782F61}"/>
              </a:ext>
            </a:extLst>
          </p:cNvPr>
          <p:cNvSpPr txBox="1"/>
          <p:nvPr/>
        </p:nvSpPr>
        <p:spPr>
          <a:xfrm>
            <a:off x="5725049" y="1274811"/>
            <a:ext cx="2705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rozšířené DV: s možností docházky až 3 dny v týdnu </a:t>
            </a:r>
          </a:p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2000,- měsíčně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359EF91-1C7D-4262-9B43-B95A6654AEFF}"/>
              </a:ext>
            </a:extLst>
          </p:cNvPr>
          <p:cNvSpPr txBox="1"/>
          <p:nvPr/>
        </p:nvSpPr>
        <p:spPr>
          <a:xfrm>
            <a:off x="91366" y="3162386"/>
            <a:ext cx="32690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slevy za další dítě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platba zahrnuje běžné školní materiály + výpravy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individuální plán dítěte obsahuje školní i domácí aktivity = usnadní vám DV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ro domškoláky">
            <a:hlinkClick r:id="" action="ppaction://media"/>
            <a:extLst>
              <a:ext uri="{FF2B5EF4-FFF2-40B4-BE49-F238E27FC236}">
                <a16:creationId xmlns:a16="http://schemas.microsoft.com/office/drawing/2014/main" id="{FB5E17F2-6FFB-4436-A99E-6CE8793EE6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4683" y="5092390"/>
            <a:ext cx="1164329" cy="116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9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D647D0D-7611-4ADA-906C-A78D604935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9198" b="-22995"/>
          <a:stretch/>
        </p:blipFill>
        <p:spPr>
          <a:xfrm>
            <a:off x="4490693" y="6245640"/>
            <a:ext cx="2734635" cy="5958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6A8CED-43D2-41E4-B09B-196AA7BA8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438"/>
          <a:stretch/>
        </p:blipFill>
        <p:spPr>
          <a:xfrm>
            <a:off x="7226013" y="6244536"/>
            <a:ext cx="2705543" cy="49130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19D31490-B4A5-4326-8DAC-1EE347725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8281" y="6361942"/>
            <a:ext cx="2272353" cy="380004"/>
          </a:xfrm>
        </p:spPr>
        <p:txBody>
          <a:bodyPr anchor="b">
            <a:normAutofit/>
          </a:bodyPr>
          <a:lstStyle/>
          <a:p>
            <a:pPr algn="r"/>
            <a:r>
              <a:rPr lang="cs-CZ" sz="1800" b="1" dirty="0">
                <a:solidFill>
                  <a:schemeClr val="accent5">
                    <a:lumMod val="50000"/>
                  </a:schemeClr>
                </a:solidFill>
              </a:rPr>
              <a:t>…škola pro Třeboň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5D7777-0408-4878-A872-4B12F3B89C9D}"/>
              </a:ext>
            </a:extLst>
          </p:cNvPr>
          <p:cNvSpPr txBox="1"/>
          <p:nvPr/>
        </p:nvSpPr>
        <p:spPr>
          <a:xfrm>
            <a:off x="9238735" y="516822"/>
            <a:ext cx="31245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dirty="0">
                <a:solidFill>
                  <a:schemeClr val="accent5">
                    <a:lumMod val="50000"/>
                  </a:schemeClr>
                </a:solidFill>
              </a:rPr>
              <a:t>OTVÍRÁME I LESNÍ ŠKOLKU (LESNÍ KLUB)</a:t>
            </a:r>
            <a:endParaRPr lang="en-GB" sz="3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823768-D476-4FCC-A397-896766A45367}"/>
              </a:ext>
            </a:extLst>
          </p:cNvPr>
          <p:cNvSpPr txBox="1"/>
          <p:nvPr/>
        </p:nvSpPr>
        <p:spPr>
          <a:xfrm>
            <a:off x="1819386" y="222747"/>
            <a:ext cx="3274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Předběžné přihlášky do školky přijímáme na evka@svetoplavci.cz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711401-6618-4F85-ADC7-13DB96782F61}"/>
              </a:ext>
            </a:extLst>
          </p:cNvPr>
          <p:cNvSpPr txBox="1"/>
          <p:nvPr/>
        </p:nvSpPr>
        <p:spPr>
          <a:xfrm>
            <a:off x="5448301" y="1274811"/>
            <a:ext cx="298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5 dnů: 4000,- Kč/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měs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3 dny: 2900,- Kč/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měs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2 dny: 2600,- Kč/</a:t>
            </a:r>
            <a:r>
              <a:rPr lang="cs-CZ" sz="2400" dirty="0" err="1">
                <a:solidFill>
                  <a:schemeClr val="accent5">
                    <a:lumMod val="50000"/>
                  </a:schemeClr>
                </a:solidFill>
              </a:rPr>
              <a:t>měs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359EF91-1C7D-4262-9B43-B95A6654AEFF}"/>
              </a:ext>
            </a:extLst>
          </p:cNvPr>
          <p:cNvSpPr txBox="1"/>
          <p:nvPr/>
        </p:nvSpPr>
        <p:spPr>
          <a:xfrm>
            <a:off x="123140" y="3556601"/>
            <a:ext cx="337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slevy za další dítě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15 dětí na dvě učitelky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školka Světoplavců">
            <a:hlinkClick r:id="" action="ppaction://media"/>
            <a:extLst>
              <a:ext uri="{FF2B5EF4-FFF2-40B4-BE49-F238E27FC236}">
                <a16:creationId xmlns:a16="http://schemas.microsoft.com/office/drawing/2014/main" id="{C11AAF21-A514-4099-A582-18A7A38FD7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6752" y="4859835"/>
            <a:ext cx="1279796" cy="12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Širokoúhlá obrazovka</PresentationFormat>
  <Paragraphs>84</Paragraphs>
  <Slides>10</Slides>
  <Notes>0</Notes>
  <HiddenSlides>0</HiddenSlides>
  <MMClips>10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Kačenka Parvonič</dc:creator>
  <cp:lastModifiedBy>Kačenka Parvonič</cp:lastModifiedBy>
  <cp:revision>15</cp:revision>
  <dcterms:created xsi:type="dcterms:W3CDTF">2020-03-09T21:57:54Z</dcterms:created>
  <dcterms:modified xsi:type="dcterms:W3CDTF">2020-03-20T20:24:56Z</dcterms:modified>
</cp:coreProperties>
</file>